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4"/>
  </p:notesMasterIdLst>
  <p:sldIdLst>
    <p:sldId id="260" r:id="rId2"/>
    <p:sldId id="259" r:id="rId3"/>
  </p:sldIdLst>
  <p:sldSz cx="6858000" cy="9144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 autoAdjust="0"/>
  </p:normalViewPr>
  <p:slideViewPr>
    <p:cSldViewPr>
      <p:cViewPr varScale="1">
        <p:scale>
          <a:sx n="87" d="100"/>
          <a:sy n="87" d="100"/>
        </p:scale>
        <p:origin x="3288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27ED1E-CC94-4514-82C7-F29FE9E1FA71}" type="datetimeFigureOut">
              <a:rPr lang="ru-RU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5E4EA3-A38D-4548-A595-503EFFF93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935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EE413-17A8-4D45-AB86-CABB5991A0B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C6129-1DE8-459C-B0D1-56B49262C5BA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04DF3-3A9E-4DBF-B811-C2861F7DA2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74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721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08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63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86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431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36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5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38BB4-7B24-45BD-AAFF-76613E3DF8BF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CADA7-9954-443A-9A8E-2BFD79B41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1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9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26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8F7A8-E1F9-4854-8FEE-C8F655E69E3E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1A51F-1155-4C6C-A275-24C8F109E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9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BE3BA-6F0E-49F7-A00A-A12ADA707D88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5951-2A2B-4911-9C6A-D9B389C90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7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3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21B62-2956-422D-8F8C-F8E363144D5F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900E2-994B-4474-BBD6-123D694BAC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15.01.2025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4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55576"/>
            <a:ext cx="6858000" cy="1434861"/>
          </a:xfrm>
          <a:noFill/>
          <a:effectLst>
            <a:glow rad="1270000">
              <a:schemeClr val="accent3">
                <a:satMod val="175000"/>
                <a:alpha val="0"/>
              </a:schemeClr>
            </a:glow>
            <a:softEdge rad="63500"/>
          </a:effectLst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solidFill>
                  <a:srgbClr val="008000"/>
                </a:solidFill>
              </a:rPr>
              <a:t>ПРАЙС-ЛИСТ    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на публикацию рекламы,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информационных материалов, социальной рекламы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в  газете «Шешминская новь»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100" i="1" dirty="0">
                <a:solidFill>
                  <a:schemeClr val="tx1"/>
                </a:solidFill>
              </a:rPr>
              <a:t>Утвержден: приказом  руководителя филиала АО «ТАТМЕДИА» «Редакция газеты «Шешминская новь» </a:t>
            </a:r>
            <a:br>
              <a:rPr lang="ru-RU" sz="1100" i="1" dirty="0">
                <a:solidFill>
                  <a:schemeClr val="tx1"/>
                </a:solidFill>
              </a:rPr>
            </a:br>
            <a:r>
              <a:rPr lang="ru-RU" sz="1100" i="1" dirty="0" smtClean="0">
                <a:solidFill>
                  <a:schemeClr val="tx1"/>
                </a:solidFill>
              </a:rPr>
              <a:t>№24    </a:t>
            </a:r>
            <a:r>
              <a:rPr lang="ru-RU" sz="1100" i="1" dirty="0">
                <a:solidFill>
                  <a:schemeClr val="tx1"/>
                </a:solidFill>
              </a:rPr>
              <a:t>от  </a:t>
            </a:r>
            <a:r>
              <a:rPr lang="ru-RU" sz="1100" i="1" dirty="0" smtClean="0">
                <a:solidFill>
                  <a:schemeClr val="tx1"/>
                </a:solidFill>
              </a:rPr>
              <a:t>21.11.2024 </a:t>
            </a:r>
            <a:r>
              <a:rPr lang="ru-RU" sz="1100" i="1" dirty="0">
                <a:solidFill>
                  <a:schemeClr val="tx1"/>
                </a:solidFill>
              </a:rPr>
              <a:t>года.   Действует с </a:t>
            </a:r>
            <a:r>
              <a:rPr lang="ru-RU" sz="1100" i="1" dirty="0" smtClean="0">
                <a:solidFill>
                  <a:schemeClr val="tx1"/>
                </a:solidFill>
              </a:rPr>
              <a:t>01.01.2025 </a:t>
            </a:r>
            <a:r>
              <a:rPr lang="ru-RU" sz="1100" i="1" dirty="0">
                <a:solidFill>
                  <a:schemeClr val="tx1"/>
                </a:solidFill>
              </a:rPr>
              <a:t>по </a:t>
            </a:r>
            <a:r>
              <a:rPr lang="ru-RU" sz="1100" i="1" dirty="0" smtClean="0">
                <a:solidFill>
                  <a:schemeClr val="tx1"/>
                </a:solidFill>
              </a:rPr>
              <a:t>30.06.2025 </a:t>
            </a:r>
            <a:r>
              <a:rPr lang="ru-RU" sz="1100" i="1" dirty="0">
                <a:solidFill>
                  <a:schemeClr val="tx1"/>
                </a:solidFill>
              </a:rPr>
              <a:t>г.</a:t>
            </a:r>
            <a:r>
              <a:rPr lang="ru-RU" sz="1100" i="1" dirty="0" smtClean="0">
                <a:solidFill>
                  <a:srgbClr val="008000"/>
                </a:solidFill>
              </a:rPr>
              <a:t>.</a:t>
            </a:r>
            <a:endParaRPr lang="ru-RU" sz="1100" b="1" i="1" dirty="0" smtClean="0">
              <a:solidFill>
                <a:srgbClr val="008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2935" y="7018726"/>
            <a:ext cx="3796581" cy="1513714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 dirty="0">
                <a:solidFill>
                  <a:srgbClr val="00B0F0"/>
                </a:solidFill>
                <a:latin typeface="Calibri" pitchFamily="34" charset="0"/>
              </a:rPr>
              <a:t>Мы всегда рады вам помочь!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Адрес</a:t>
            </a:r>
            <a:r>
              <a:rPr lang="ru-RU" dirty="0">
                <a:solidFill>
                  <a:schemeClr val="tx1"/>
                </a:solidFill>
              </a:rPr>
              <a:t>: 423190, РТ, с. Новошешминск, ул. Ленина, д.102</a:t>
            </a:r>
          </a:p>
          <a:p>
            <a:r>
              <a:rPr lang="ru-RU" dirty="0">
                <a:solidFill>
                  <a:schemeClr val="tx1"/>
                </a:solidFill>
              </a:rPr>
              <a:t>Тел/факс: 8(84348) </a:t>
            </a:r>
            <a:r>
              <a:rPr lang="ru-RU" dirty="0" smtClean="0">
                <a:solidFill>
                  <a:schemeClr val="tx1"/>
                </a:solidFill>
              </a:rPr>
              <a:t>2-23-46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Е-</a:t>
            </a:r>
            <a:r>
              <a:rPr lang="ru-RU" dirty="0" err="1" smtClean="0">
                <a:solidFill>
                  <a:schemeClr val="tx1"/>
                </a:solidFill>
              </a:rPr>
              <a:t>mail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sheshminskaja-nov.buh@tatmedia.com,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sn-gazeta@mail.ru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43" name="Прямоугольник 7"/>
          <p:cNvSpPr>
            <a:spLocks noChangeArrowheads="1"/>
          </p:cNvSpPr>
          <p:nvPr/>
        </p:nvSpPr>
        <p:spPr bwMode="auto">
          <a:xfrm>
            <a:off x="157163" y="2339752"/>
            <a:ext cx="536006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Тематика  издания: </a:t>
            </a:r>
            <a:r>
              <a:rPr lang="ru-RU" sz="1200" dirty="0">
                <a:latin typeface="Calibri" pitchFamily="34" charset="0"/>
              </a:rPr>
              <a:t>общественно-политическая  газета</a:t>
            </a: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Совокупный подписной тираж:  </a:t>
            </a:r>
            <a:r>
              <a:rPr lang="ru-RU" sz="1200" b="1" dirty="0" smtClean="0">
                <a:solidFill>
                  <a:srgbClr val="008000"/>
                </a:solidFill>
                <a:latin typeface="Calibri" pitchFamily="34" charset="0"/>
              </a:rPr>
              <a:t>1300 </a:t>
            </a:r>
            <a:r>
              <a:rPr lang="tt-RU" sz="1200" dirty="0">
                <a:latin typeface="Calibri" pitchFamily="34" charset="0"/>
              </a:rPr>
              <a:t>экз.</a:t>
            </a:r>
            <a:r>
              <a:rPr lang="ru-RU" sz="1200" b="1" dirty="0">
                <a:latin typeface="Calibri" pitchFamily="34" charset="0"/>
              </a:rPr>
              <a:t>                                        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Количество изданий: </a:t>
            </a:r>
            <a:r>
              <a:rPr lang="ru-RU" sz="1200" dirty="0">
                <a:latin typeface="Calibri" pitchFamily="34" charset="0"/>
              </a:rPr>
              <a:t>1</a:t>
            </a: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Регион распространения: </a:t>
            </a:r>
            <a:r>
              <a:rPr lang="ru-RU" sz="1200" dirty="0" err="1" smtClean="0">
                <a:latin typeface="Calibri" pitchFamily="34" charset="0"/>
              </a:rPr>
              <a:t>с.Новошешминск</a:t>
            </a:r>
            <a:r>
              <a:rPr lang="ru-RU" sz="1200" dirty="0" smtClean="0">
                <a:latin typeface="Calibri" pitchFamily="34" charset="0"/>
              </a:rPr>
              <a:t>, </a:t>
            </a:r>
            <a:r>
              <a:rPr lang="ru-RU" sz="1200" dirty="0" err="1" smtClean="0">
                <a:latin typeface="Calibri" pitchFamily="34" charset="0"/>
              </a:rPr>
              <a:t>Новошешминский</a:t>
            </a:r>
            <a:r>
              <a:rPr lang="ru-RU" sz="1200" dirty="0" smtClean="0">
                <a:latin typeface="Calibri" pitchFamily="34" charset="0"/>
              </a:rPr>
              <a:t> район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Способ распространения: </a:t>
            </a:r>
            <a:r>
              <a:rPr lang="ru-RU" sz="1200" dirty="0" smtClean="0">
                <a:latin typeface="Calibri" pitchFamily="34" charset="0"/>
              </a:rPr>
              <a:t>подписка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Формат изданий: </a:t>
            </a:r>
            <a:r>
              <a:rPr lang="ru-RU" sz="1200" dirty="0" smtClean="0">
                <a:latin typeface="Calibri" pitchFamily="34" charset="0"/>
              </a:rPr>
              <a:t>А-3, 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Периодичность</a:t>
            </a:r>
            <a:r>
              <a:rPr lang="ru-RU" sz="1200" dirty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200" dirty="0" smtClean="0">
                <a:latin typeface="Calibri" pitchFamily="34" charset="0"/>
              </a:rPr>
              <a:t>1 раз </a:t>
            </a:r>
            <a:r>
              <a:rPr lang="ru-RU" sz="1200" dirty="0">
                <a:latin typeface="Calibri" pitchFamily="34" charset="0"/>
              </a:rPr>
              <a:t>в неделю </a:t>
            </a:r>
            <a:r>
              <a:rPr lang="ru-RU" sz="1200" dirty="0" smtClean="0">
                <a:latin typeface="Calibri" pitchFamily="34" charset="0"/>
              </a:rPr>
              <a:t>(пятница</a:t>
            </a:r>
            <a:r>
              <a:rPr lang="ru-RU" sz="1200" dirty="0">
                <a:latin typeface="Calibri" pitchFamily="34" charset="0"/>
              </a:rPr>
              <a:t>)                                             </a:t>
            </a: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Количество полос:  </a:t>
            </a:r>
            <a:r>
              <a:rPr lang="ru-RU" sz="1200" dirty="0" smtClean="0">
                <a:latin typeface="Calibri" pitchFamily="34" charset="0"/>
              </a:rPr>
              <a:t>8</a:t>
            </a:r>
            <a:endParaRPr lang="ru-RU" sz="1200" dirty="0">
              <a:latin typeface="Calibri" pitchFamily="34" charset="0"/>
            </a:endParaRPr>
          </a:p>
          <a:p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Язык</a:t>
            </a:r>
            <a:r>
              <a:rPr lang="ru-RU" sz="1200" b="1" dirty="0" smtClean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200" dirty="0" smtClean="0">
                <a:latin typeface="Calibri" pitchFamily="34" charset="0"/>
              </a:rPr>
              <a:t>русский/татарский,</a:t>
            </a:r>
          </a:p>
          <a:p>
            <a:r>
              <a:rPr lang="ru-RU" sz="1200" dirty="0" smtClean="0">
                <a:latin typeface="Calibri" pitchFamily="34" charset="0"/>
              </a:rPr>
              <a:t> </a:t>
            </a:r>
            <a:r>
              <a:rPr lang="ru-RU" sz="1200" b="1" dirty="0" smtClean="0">
                <a:solidFill>
                  <a:srgbClr val="008000"/>
                </a:solidFill>
                <a:latin typeface="Calibri" pitchFamily="34" charset="0"/>
              </a:rPr>
              <a:t>Цветность</a:t>
            </a:r>
            <a:r>
              <a:rPr lang="ru-RU" sz="1200" b="1" dirty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200" dirty="0">
                <a:latin typeface="Calibri" pitchFamily="34" charset="0"/>
              </a:rPr>
              <a:t>ч/б</a:t>
            </a:r>
          </a:p>
        </p:txBody>
      </p:sp>
      <p:sp>
        <p:nvSpPr>
          <p:cNvPr id="14344" name="Прямоугольник 8"/>
          <p:cNvSpPr>
            <a:spLocks noChangeArrowheads="1"/>
          </p:cNvSpPr>
          <p:nvPr/>
        </p:nvSpPr>
        <p:spPr bwMode="auto">
          <a:xfrm>
            <a:off x="260350" y="4499992"/>
            <a:ext cx="3429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u="sng" dirty="0">
                <a:solidFill>
                  <a:srgbClr val="008000"/>
                </a:solidFill>
                <a:latin typeface="Calibri" pitchFamily="34" charset="0"/>
              </a:rPr>
              <a:t>Размещение  модульной рекламы:</a:t>
            </a:r>
            <a:endParaRPr lang="ru-RU" sz="1400" dirty="0">
              <a:solidFill>
                <a:srgbClr val="008000"/>
              </a:solidFill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17422"/>
              </p:ext>
            </p:extLst>
          </p:nvPr>
        </p:nvGraphicFramePr>
        <p:xfrm>
          <a:off x="332656" y="4807568"/>
          <a:ext cx="2341684" cy="39408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9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0742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rgbClr val="0066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1/2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(408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/см-28560руб)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95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1/4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(204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/см-14280руб)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1/8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(102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</a:t>
                      </a:r>
                      <a:r>
                        <a:rPr lang="en-US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7140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1/16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полосы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(51)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кв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/см-3570 </a:t>
                      </a:r>
                      <a:r>
                        <a:rPr lang="ru-RU" sz="1000" b="1" dirty="0" err="1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1000" b="1" dirty="0" smtClean="0">
                          <a:solidFill>
                            <a:srgbClr val="0066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768835" y="4878465"/>
            <a:ext cx="3816350" cy="1231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1200" b="1" u="sng" dirty="0">
                <a:solidFill>
                  <a:srgbClr val="669900"/>
                </a:solidFill>
              </a:rPr>
              <a:t>С</a:t>
            </a:r>
            <a:r>
              <a:rPr lang="ru-RU" sz="1200" b="1" u="sng" dirty="0" err="1">
                <a:solidFill>
                  <a:srgbClr val="669900"/>
                </a:solidFill>
              </a:rPr>
              <a:t>тоимость</a:t>
            </a:r>
            <a:r>
              <a:rPr lang="ru-RU" sz="1200" b="1" u="sng" dirty="0">
                <a:solidFill>
                  <a:srgbClr val="669900"/>
                </a:solidFill>
              </a:rPr>
              <a:t>  размещения высчитывается  по  формуле:</a:t>
            </a:r>
            <a:endParaRPr lang="ru-RU" sz="1200" dirty="0">
              <a:solidFill>
                <a:srgbClr val="66990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1000" b="1" dirty="0">
                <a:solidFill>
                  <a:srgbClr val="92D050"/>
                </a:solidFill>
              </a:rPr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/>
              <a:t>Объем  размещения  (</a:t>
            </a:r>
            <a:r>
              <a:rPr lang="ru-RU" sz="1000" b="1" dirty="0" err="1"/>
              <a:t>кв.см</a:t>
            </a:r>
            <a:r>
              <a:rPr lang="ru-RU" sz="1000" b="1" dirty="0" smtClean="0"/>
              <a:t>.) </a:t>
            </a:r>
            <a:r>
              <a:rPr lang="ru-RU" sz="1000" baseline="30000" dirty="0"/>
              <a:t> </a:t>
            </a:r>
            <a:endParaRPr lang="ru-RU" sz="10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i="1" baseline="30000" dirty="0"/>
              <a:t>1</a:t>
            </a:r>
            <a:r>
              <a:rPr lang="ru-RU" sz="1000" i="1" dirty="0"/>
              <a:t>Сумма  объемов  размещения  от одного  юридического  или физического лица  по  полосам размещения  за отчетный </a:t>
            </a:r>
            <a:r>
              <a:rPr lang="ru-RU" sz="1000" i="1" dirty="0" smtClean="0"/>
              <a:t>период.</a:t>
            </a:r>
            <a:r>
              <a:rPr lang="ru-RU" sz="1000" i="1" baseline="30000" dirty="0" smtClean="0"/>
              <a:t>3 </a:t>
            </a:r>
            <a:r>
              <a:rPr lang="ru-RU" sz="1000" i="1" dirty="0"/>
              <a:t>В </a:t>
            </a:r>
            <a:r>
              <a:rPr lang="ru-RU" sz="1000" i="1" dirty="0" err="1"/>
              <a:t>т.ч</a:t>
            </a:r>
            <a:r>
              <a:rPr lang="ru-RU" sz="1000" i="1" dirty="0"/>
              <a:t>. НДС </a:t>
            </a:r>
            <a:r>
              <a:rPr lang="ru-RU" sz="1000" i="1" dirty="0" smtClean="0"/>
              <a:t>20</a:t>
            </a:r>
            <a:r>
              <a:rPr lang="en-US" sz="1000" i="1" dirty="0" smtClean="0"/>
              <a:t>%</a:t>
            </a:r>
            <a:r>
              <a:rPr lang="ru-RU" sz="1000" i="1" dirty="0"/>
              <a:t>.</a:t>
            </a: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-603250" y="27003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0" name="TextBox 18"/>
          <p:cNvSpPr txBox="1">
            <a:spLocks noChangeArrowheads="1"/>
          </p:cNvSpPr>
          <p:nvPr/>
        </p:nvSpPr>
        <p:spPr bwMode="auto">
          <a:xfrm>
            <a:off x="2738672" y="6469450"/>
            <a:ext cx="39108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q"/>
            </a:pPr>
            <a:r>
              <a:rPr lang="ru-RU" sz="1000" dirty="0">
                <a:solidFill>
                  <a:srgbClr val="008000"/>
                </a:solidFill>
                <a:latin typeface="Calibri" pitchFamily="34" charset="0"/>
              </a:rPr>
              <a:t> </a:t>
            </a:r>
            <a:r>
              <a:rPr lang="ru-RU" sz="1000" b="1" u="sng" dirty="0">
                <a:solidFill>
                  <a:srgbClr val="008000"/>
                </a:solidFill>
                <a:latin typeface="Calibri" pitchFamily="34" charset="0"/>
              </a:rPr>
              <a:t>Рекомендуемые  горизонтальные  размеры</a:t>
            </a:r>
            <a:r>
              <a:rPr lang="ru-RU" sz="1000" dirty="0">
                <a:solidFill>
                  <a:srgbClr val="008000"/>
                </a:solidFill>
                <a:latin typeface="Calibri" pitchFamily="34" charset="0"/>
              </a:rPr>
              <a:t>: </a:t>
            </a:r>
            <a:r>
              <a:rPr lang="ru-RU" sz="1000" dirty="0">
                <a:latin typeface="Calibri" pitchFamily="34" charset="0"/>
              </a:rPr>
              <a:t>4 </a:t>
            </a:r>
            <a:r>
              <a:rPr lang="ru-RU" sz="1000" dirty="0" smtClean="0">
                <a:latin typeface="Calibri" pitchFamily="34" charset="0"/>
              </a:rPr>
              <a:t>см, 8,2 </a:t>
            </a:r>
            <a:r>
              <a:rPr lang="ru-RU" sz="1000" dirty="0">
                <a:latin typeface="Calibri" pitchFamily="34" charset="0"/>
              </a:rPr>
              <a:t>см, 12,5 см. </a:t>
            </a:r>
            <a:r>
              <a:rPr lang="ru-RU" sz="1000" i="1" dirty="0">
                <a:latin typeface="Calibri" pitchFamily="34" charset="0"/>
              </a:rPr>
              <a:t>За  несоблюдение  рекомендуемых  размеров  доплата </a:t>
            </a:r>
            <a:r>
              <a:rPr lang="ru-RU" sz="1000" i="1" dirty="0" smtClean="0">
                <a:latin typeface="Calibri" pitchFamily="34" charset="0"/>
              </a:rPr>
              <a:t>50 %. </a:t>
            </a:r>
            <a:endParaRPr lang="ru-RU" sz="1000" i="1" dirty="0">
              <a:latin typeface="Calibri" pitchFamily="34" charset="0"/>
            </a:endParaRPr>
          </a:p>
        </p:txBody>
      </p:sp>
      <p:sp>
        <p:nvSpPr>
          <p:cNvPr id="16" name="TextBox 3"/>
          <p:cNvSpPr txBox="1"/>
          <p:nvPr/>
        </p:nvSpPr>
        <p:spPr>
          <a:xfrm>
            <a:off x="2132856" y="8897779"/>
            <a:ext cx="27190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Оговорка не является публичной офертой</a:t>
            </a:r>
            <a:endParaRPr lang="ru-RU" sz="10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3" y="157196"/>
            <a:ext cx="3154835" cy="841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180641"/>
              </p:ext>
            </p:extLst>
          </p:nvPr>
        </p:nvGraphicFramePr>
        <p:xfrm>
          <a:off x="260030" y="5235779"/>
          <a:ext cx="3888730" cy="154241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762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 выбор  места  в  </a:t>
                      </a:r>
                      <a:r>
                        <a:rPr lang="ru-RU" sz="1000" dirty="0" smtClean="0">
                          <a:effectLst/>
                        </a:rPr>
                        <a:t>номере (кроме первой</a:t>
                      </a:r>
                      <a:r>
                        <a:rPr lang="ru-RU" sz="1000" baseline="0" dirty="0" smtClean="0">
                          <a:effectLst/>
                        </a:rPr>
                        <a:t> полосы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r>
                        <a:rPr lang="ru-RU" sz="1000" b="1" dirty="0" smtClean="0">
                          <a:effectLst/>
                        </a:rPr>
                        <a:t>0 </a:t>
                      </a:r>
                      <a:r>
                        <a:rPr lang="ru-RU" sz="1000" b="1" dirty="0">
                          <a:effectLst/>
                        </a:rPr>
                        <a:t>% 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полоса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r>
                        <a:rPr lang="ru-RU" sz="1000" b="1" dirty="0" smtClean="0">
                          <a:effectLst/>
                        </a:rPr>
                        <a:t>00</a:t>
                      </a:r>
                      <a:r>
                        <a:rPr lang="ru-RU" sz="1000" b="1" dirty="0">
                          <a:effectLst/>
                        </a:rPr>
                        <a:t>%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 срочность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100%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перевод, услуги  журналиста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35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до  30</a:t>
                      </a:r>
                      <a:r>
                        <a:rPr lang="ru-RU" sz="1000" b="1" dirty="0" smtClean="0">
                          <a:effectLst/>
                        </a:rPr>
                        <a:t>% от стоимости размещения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 услуги фотографа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320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</a:t>
                      </a:r>
                      <a:r>
                        <a:rPr lang="ru-RU" sz="1000" b="1" dirty="0" smtClean="0">
                          <a:effectLst/>
                        </a:rPr>
                        <a:t>% от</a:t>
                      </a:r>
                      <a:r>
                        <a:rPr lang="ru-RU" sz="1000" b="1" baseline="0" dirty="0" smtClean="0">
                          <a:effectLst/>
                        </a:rPr>
                        <a:t> стоимости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 оформление </a:t>
                      </a:r>
                      <a:r>
                        <a:rPr lang="ru-RU" sz="1000" dirty="0" smtClean="0">
                          <a:effectLst/>
                        </a:rPr>
                        <a:t>модуля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335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300 рублей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961168"/>
              </p:ext>
            </p:extLst>
          </p:nvPr>
        </p:nvGraphicFramePr>
        <p:xfrm>
          <a:off x="210518" y="1439179"/>
          <a:ext cx="6436964" cy="33382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4565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</a:rPr>
                        <a:t>Физ.лицо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effectLst/>
                        </a:rPr>
                        <a:t>Юр.лицо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Поздравления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Стихотворение(4 строчки)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Фото в поздравлении (до 30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20 руб./слово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300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500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70 руб.</a:t>
                      </a:r>
                      <a:r>
                        <a:rPr lang="ru-RU" sz="1000" b="0" baseline="0" dirty="0" smtClean="0">
                          <a:effectLst/>
                          <a:latin typeface="Times New Roman"/>
                          <a:ea typeface="Times New Roman"/>
                        </a:rPr>
                        <a:t> 1 </a:t>
                      </a:r>
                      <a:r>
                        <a:rPr lang="ru-RU" sz="1000" b="0" baseline="0" dirty="0" err="1" smtClean="0">
                          <a:effectLst/>
                          <a:latin typeface="Times New Roman"/>
                          <a:ea typeface="Times New Roman"/>
                        </a:rPr>
                        <a:t>кв.см</a:t>
                      </a:r>
                      <a:endParaRPr lang="ru-RU" sz="1000" b="0" baseline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Объявления  от  частных </a:t>
                      </a:r>
                      <a:r>
                        <a:rPr lang="ru-RU" sz="1000" dirty="0" smtClean="0">
                          <a:effectLst/>
                        </a:rPr>
                        <a:t>лиц -1 газетная строка (до 40 символов)</a:t>
                      </a:r>
                    </a:p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</a:rPr>
                        <a:t>Объявления  от  частных лиц - 2 газетные строки (до 80 символов)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400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500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Реклама (минимум 10 </a:t>
                      </a:r>
                      <a:r>
                        <a:rPr lang="ru-RU" sz="1000" dirty="0" err="1" smtClean="0">
                          <a:effectLst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700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Благодарность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 рублей слово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40 рублей слово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Соболезнование</a:t>
                      </a:r>
                      <a:endParaRPr lang="ru-RU" sz="10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 рублей слово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40 рублей слово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Юбилейная статья до 300 </a:t>
                      </a:r>
                      <a:r>
                        <a:rPr lang="ru-RU" sz="1000" dirty="0" err="1" smtClean="0">
                          <a:effectLst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</a:rPr>
                        <a:t> + фото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000" b="0" smtClean="0">
                          <a:effectLst/>
                          <a:latin typeface="Times New Roman"/>
                          <a:ea typeface="Times New Roman"/>
                        </a:rPr>
                        <a:t>500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3000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Некролог + фото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70 рублей </a:t>
                      </a:r>
                      <a:r>
                        <a:rPr lang="ru-RU" sz="1000" b="0" dirty="0" err="1" smtClean="0">
                          <a:effectLst/>
                          <a:latin typeface="Times New Roman"/>
                          <a:ea typeface="Times New Roman"/>
                        </a:rPr>
                        <a:t>кв.см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Объявление утеря документов (не более 12 </a:t>
                      </a:r>
                      <a:r>
                        <a:rPr lang="ru-RU" sz="1000" dirty="0" err="1" smtClean="0">
                          <a:effectLst/>
                        </a:rPr>
                        <a:t>кв.см</a:t>
                      </a:r>
                      <a:r>
                        <a:rPr lang="ru-RU" sz="1000" dirty="0" smtClean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600 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smtClean="0">
                          <a:effectLst/>
                          <a:latin typeface="Times New Roman"/>
                          <a:ea typeface="Times New Roman"/>
                        </a:rPr>
                        <a:t>700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рублей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Цветы  </a:t>
                      </a:r>
                      <a:r>
                        <a:rPr lang="ru-RU" sz="1000" dirty="0">
                          <a:effectLst/>
                        </a:rPr>
                        <a:t>на поздравлениях </a:t>
                      </a:r>
                      <a:r>
                        <a:rPr lang="ru-RU" sz="1000" dirty="0" smtClean="0">
                          <a:effectLst/>
                        </a:rPr>
                        <a:t>(1 </a:t>
                      </a:r>
                      <a:r>
                        <a:rPr lang="ru-RU" sz="1000" dirty="0" err="1">
                          <a:effectLst/>
                        </a:rPr>
                        <a:t>кв.см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50 </a:t>
                      </a:r>
                      <a:r>
                        <a:rPr lang="ru-RU" sz="1000" b="0" dirty="0">
                          <a:effectLst/>
                        </a:rPr>
                        <a:t>руб.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5440" name="Rectangle 2"/>
          <p:cNvSpPr>
            <a:spLocks noChangeArrowheads="1"/>
          </p:cNvSpPr>
          <p:nvPr/>
        </p:nvSpPr>
        <p:spPr bwMode="auto">
          <a:xfrm>
            <a:off x="390525" y="3246438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5441" name="Прямоугольник 14"/>
          <p:cNvSpPr>
            <a:spLocks noChangeArrowheads="1"/>
          </p:cNvSpPr>
          <p:nvPr/>
        </p:nvSpPr>
        <p:spPr bwMode="auto">
          <a:xfrm>
            <a:off x="188913" y="899592"/>
            <a:ext cx="6480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8000"/>
                </a:solidFill>
                <a:latin typeface="Calibri" pitchFamily="34" charset="0"/>
              </a:rPr>
              <a:t>Стоимость  рекламы,  объявлений  в зависимости  от </a:t>
            </a:r>
          </a:p>
          <a:p>
            <a:r>
              <a:rPr lang="ru-RU" sz="1400" b="1" dirty="0">
                <a:solidFill>
                  <a:srgbClr val="008000"/>
                </a:solidFill>
                <a:latin typeface="Calibri" pitchFamily="34" charset="0"/>
              </a:rPr>
              <a:t>количества слов (строчное  размещение) (цена  указана  с НДС)</a:t>
            </a:r>
            <a:endParaRPr lang="ru-RU" sz="1400" dirty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31" y="4794349"/>
            <a:ext cx="2435737" cy="307777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8000"/>
                </a:solidFill>
                <a:latin typeface="+mn-lt"/>
              </a:rPr>
              <a:t>Дополнительные </a:t>
            </a:r>
            <a:r>
              <a:rPr lang="ru-RU" sz="1400" b="1" dirty="0">
                <a:solidFill>
                  <a:srgbClr val="008000"/>
                </a:solidFill>
                <a:latin typeface="+mn-lt"/>
              </a:rPr>
              <a:t>услуги:</a:t>
            </a:r>
          </a:p>
        </p:txBody>
      </p:sp>
      <p:grpSp>
        <p:nvGrpSpPr>
          <p:cNvPr id="15446" name="Группа 23"/>
          <p:cNvGrpSpPr>
            <a:grpSpLocks/>
          </p:cNvGrpSpPr>
          <p:nvPr/>
        </p:nvGrpSpPr>
        <p:grpSpPr bwMode="auto">
          <a:xfrm>
            <a:off x="4240343" y="5135357"/>
            <a:ext cx="2617657" cy="1851956"/>
            <a:chOff x="1085737" y="2965973"/>
            <a:chExt cx="5164911" cy="2181207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712750" y="2965973"/>
              <a:ext cx="4404459" cy="21812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478" name="Прямоугольник 22"/>
            <p:cNvSpPr>
              <a:spLocks noChangeArrowheads="1"/>
            </p:cNvSpPr>
            <p:nvPr/>
          </p:nvSpPr>
          <p:spPr bwMode="auto">
            <a:xfrm>
              <a:off x="1846189" y="2965973"/>
              <a:ext cx="4404459" cy="1921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ru-RU" sz="1000" dirty="0">
                  <a:solidFill>
                    <a:srgbClr val="000000"/>
                  </a:solidFill>
                  <a:latin typeface="Calibri" pitchFamily="34" charset="0"/>
                </a:rPr>
                <a:t>Готовый  рекламный  и информационный  материалы  в текущий  номер  должны  быть  предоставлен  заказчиком  </a:t>
              </a:r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не позднее,  чем  за </a:t>
              </a:r>
              <a:r>
                <a:rPr lang="ru-RU" sz="1000" b="1" dirty="0" smtClean="0">
                  <a:solidFill>
                    <a:srgbClr val="000000"/>
                  </a:solidFill>
                  <a:latin typeface="Calibri" pitchFamily="34" charset="0"/>
                </a:rPr>
                <a:t>2 (два) </a:t>
              </a:r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рабочих  дня  </a:t>
              </a:r>
              <a:r>
                <a:rPr lang="ru-RU" sz="1000" dirty="0">
                  <a:solidFill>
                    <a:srgbClr val="000000"/>
                  </a:solidFill>
                  <a:latin typeface="Calibri" pitchFamily="34" charset="0"/>
                </a:rPr>
                <a:t>до  выхода  газеты. В противном  случае  материал  будет считаться  </a:t>
              </a:r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срочным. </a:t>
              </a:r>
            </a:p>
            <a:p>
              <a:pPr algn="just"/>
              <a:r>
                <a:rPr lang="ru-RU" sz="1000" b="1" dirty="0">
                  <a:solidFill>
                    <a:srgbClr val="000000"/>
                  </a:solidFill>
                  <a:latin typeface="Calibri" pitchFamily="34" charset="0"/>
                </a:rPr>
                <a:t>Минимальный  размер шрифта  в рекламе </a:t>
              </a:r>
              <a:r>
                <a:rPr lang="ru-RU" sz="1000" b="1" dirty="0" smtClean="0">
                  <a:solidFill>
                    <a:srgbClr val="000000"/>
                  </a:solidFill>
                  <a:latin typeface="Calibri" pitchFamily="34" charset="0"/>
                </a:rPr>
                <a:t> 8 кегль</a:t>
              </a:r>
              <a:r>
                <a:rPr lang="ru-RU" sz="1000" dirty="0" smtClean="0">
                  <a:solidFill>
                    <a:srgbClr val="000000"/>
                  </a:solidFill>
                  <a:latin typeface="Calibri" pitchFamily="34" charset="0"/>
                </a:rPr>
                <a:t>  </a:t>
              </a:r>
              <a:r>
                <a:rPr lang="ru-RU" sz="1000" dirty="0">
                  <a:solidFill>
                    <a:srgbClr val="000000"/>
                  </a:solidFill>
                  <a:latin typeface="Calibri" pitchFamily="34" charset="0"/>
                </a:rPr>
                <a:t>(образец: </a:t>
              </a:r>
              <a:r>
                <a:rPr lang="ru-RU" sz="800" dirty="0" smtClean="0">
                  <a:solidFill>
                    <a:srgbClr val="000000"/>
                  </a:solidFill>
                  <a:latin typeface="Calibri" pitchFamily="34" charset="0"/>
                </a:rPr>
                <a:t>солнце</a:t>
              </a:r>
              <a:r>
                <a:rPr lang="ru-RU" sz="1000" dirty="0" smtClean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ru-RU" sz="10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pic>
          <p:nvPicPr>
            <p:cNvPr id="15479" name="Рисунок 2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85737" y="3105947"/>
              <a:ext cx="760452" cy="167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545247"/>
              </p:ext>
            </p:extLst>
          </p:nvPr>
        </p:nvGraphicFramePr>
        <p:xfrm>
          <a:off x="264083" y="7006205"/>
          <a:ext cx="3884677" cy="792088"/>
        </p:xfrm>
        <a:graphic>
          <a:graphicData uri="http://schemas.openxmlformats.org/drawingml/2006/table">
            <a:tbl>
              <a:tblPr/>
              <a:tblGrid>
                <a:gridCol w="2662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40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СКИДКИ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 5 до 9 размещений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4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От 10 до 15 размещений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Более 15 размещений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086" y="-5961"/>
            <a:ext cx="3158002" cy="841321"/>
          </a:xfrm>
          <a:prstGeom prst="rect">
            <a:avLst/>
          </a:prstGeom>
        </p:spPr>
      </p:pic>
      <p:sp>
        <p:nvSpPr>
          <p:cNvPr id="27" name="TextBox 3"/>
          <p:cNvSpPr txBox="1"/>
          <p:nvPr/>
        </p:nvSpPr>
        <p:spPr>
          <a:xfrm>
            <a:off x="577955" y="8532440"/>
            <a:ext cx="616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2400" b="1" i="1" dirty="0" smtClean="0"/>
              <a:t>Будем рады сотрудничеству с Вами!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3332</TotalTime>
  <Words>522</Words>
  <Application>Microsoft Office PowerPoint</Application>
  <PresentationFormat>Экран (4:3)</PresentationFormat>
  <Paragraphs>129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ПРАЙС-ЛИСТ      на публикацию рекламы,  информационных материалов, социальной рекламы  в  газете «Шешминская новь»  Утвержден: приказом  руководителя филиала АО «ТАТМЕДИА» «Редакция газеты «Шешминская новь»  №24    от  21.11.2024 года.   Действует с 01.01.2025 по 30.06.2025 г..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Алсу</dc:creator>
  <cp:lastModifiedBy>Назия С. Насретдинова</cp:lastModifiedBy>
  <cp:revision>171</cp:revision>
  <cp:lastPrinted>2021-02-01T10:30:42Z</cp:lastPrinted>
  <dcterms:created xsi:type="dcterms:W3CDTF">2014-12-25T11:34:28Z</dcterms:created>
  <dcterms:modified xsi:type="dcterms:W3CDTF">2025-01-15T05:53:06Z</dcterms:modified>
</cp:coreProperties>
</file>